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1" r:id="rId5"/>
  </p:sldMasterIdLst>
  <p:notesMasterIdLst>
    <p:notesMasterId r:id="rId23"/>
  </p:notesMasterIdLst>
  <p:sldIdLst>
    <p:sldId id="328" r:id="rId6"/>
    <p:sldId id="316" r:id="rId7"/>
    <p:sldId id="266" r:id="rId8"/>
    <p:sldId id="308" r:id="rId9"/>
    <p:sldId id="272" r:id="rId10"/>
    <p:sldId id="279" r:id="rId11"/>
    <p:sldId id="265" r:id="rId12"/>
    <p:sldId id="327" r:id="rId13"/>
    <p:sldId id="318" r:id="rId14"/>
    <p:sldId id="319" r:id="rId15"/>
    <p:sldId id="326" r:id="rId16"/>
    <p:sldId id="320" r:id="rId17"/>
    <p:sldId id="321" r:id="rId18"/>
    <p:sldId id="324" r:id="rId19"/>
    <p:sldId id="331" r:id="rId20"/>
    <p:sldId id="262" r:id="rId21"/>
    <p:sldId id="32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1" autoAdjust="0"/>
  </p:normalViewPr>
  <p:slideViewPr>
    <p:cSldViewPr snapToGrid="0">
      <p:cViewPr varScale="1">
        <p:scale>
          <a:sx n="67" d="100"/>
          <a:sy n="67" d="100"/>
        </p:scale>
        <p:origin x="12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</dgm:pt>
  </dgm:ptLst>
  <dgm:cxnLst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74676" y="242595"/>
          <a:ext cx="621759" cy="62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05027" y="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05027" y="0"/>
        <a:ext cx="5251696" cy="1164661"/>
      </dsp:txXfrm>
    </dsp:sp>
    <dsp:sp modelId="{3838FD6B-C9AF-4D2A-A306-BCEEE1C4163C}">
      <dsp:nvSpPr>
        <dsp:cNvPr id="0" name=""/>
        <dsp:cNvSpPr/>
      </dsp:nvSpPr>
      <dsp:spPr>
        <a:xfrm>
          <a:off x="0" y="128824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41633" y="1542345"/>
          <a:ext cx="621759" cy="621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05027" y="1282847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05027" y="1282847"/>
        <a:ext cx="5251696" cy="1164661"/>
      </dsp:txXfrm>
    </dsp:sp>
    <dsp:sp modelId="{0E6F41D5-0EEA-4547-83AC-8EACDF23C77F}">
      <dsp:nvSpPr>
        <dsp:cNvPr id="0" name=""/>
        <dsp:cNvSpPr/>
      </dsp:nvSpPr>
      <dsp:spPr>
        <a:xfrm>
          <a:off x="0" y="2744067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41633" y="2998171"/>
          <a:ext cx="621759" cy="621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05027" y="2738673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05027" y="2738673"/>
        <a:ext cx="5251696" cy="1164661"/>
      </dsp:txXfrm>
    </dsp:sp>
    <dsp:sp modelId="{7DB25E3F-941B-4196-A082-305CD17DCBEA}">
      <dsp:nvSpPr>
        <dsp:cNvPr id="0" name=""/>
        <dsp:cNvSpPr/>
      </dsp:nvSpPr>
      <dsp:spPr>
        <a:xfrm>
          <a:off x="0" y="4199893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41633" y="4453998"/>
          <a:ext cx="621759" cy="621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05027" y="419450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05027" y="4194500"/>
        <a:ext cx="5251696" cy="1164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653508"/>
        <a:ext cx="5680967" cy="2610802"/>
      </dsp:txXfrm>
    </dsp:sp>
    <dsp:sp modelId="{CCFC1C38-432C-4E00-94C2-003BE830AF9F}">
      <dsp:nvSpPr>
        <dsp:cNvPr id="0" name=""/>
        <dsp:cNvSpPr/>
      </dsp:nvSpPr>
      <dsp:spPr>
        <a:xfrm>
          <a:off x="2189064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80236" y="626305"/>
        <a:ext cx="923057" cy="923057"/>
      </dsp:txXfrm>
    </dsp:sp>
    <dsp:sp modelId="{8E98D963-EF9A-4D78-9C6D-199990B21069}">
      <dsp:nvSpPr>
        <dsp:cNvPr id="0" name=""/>
        <dsp:cNvSpPr/>
      </dsp:nvSpPr>
      <dsp:spPr>
        <a:xfrm>
          <a:off x="312956" y="4351266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653508"/>
        <a:ext cx="5218195" cy="2610802"/>
      </dsp:txXfrm>
    </dsp:sp>
    <dsp:sp modelId="{88D5C965-6D7A-4374-9087-ACD642D326AE}">
      <dsp:nvSpPr>
        <dsp:cNvPr id="0" name=""/>
        <dsp:cNvSpPr/>
      </dsp:nvSpPr>
      <dsp:spPr>
        <a:xfrm>
          <a:off x="8144407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8335579" y="626305"/>
        <a:ext cx="923057" cy="923057"/>
      </dsp:txXfrm>
    </dsp:sp>
    <dsp:sp modelId="{52958A24-F11F-49EB-85CE-BFF1322C233E}">
      <dsp:nvSpPr>
        <dsp:cNvPr id="0" name=""/>
        <dsp:cNvSpPr/>
      </dsp:nvSpPr>
      <dsp:spPr>
        <a:xfrm>
          <a:off x="6268299" y="4351266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BBB-0B2E-4B94-83BE-FE30EC3AB8EC}" type="datetimeFigureOut">
              <a:rPr lang="hr-HR" smtClean="0"/>
              <a:t>16.3.2020.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D642-3E15-402D-92E1-7B8165249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32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66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Obvezujem se da će moje dijete čuvati i odgovorno se odnositi prema dobivenom uređaju, te će ga uščuvanog vratiti razrednici/razredniku na kraju nastavne godine ili po prestanku statusa učenika u Školi. U slučaju da uređaj bude uništen, oštećen ili izgubljen obvezujem se nadoknaditi štetu.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4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7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7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7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e-</a:t>
            </a:r>
            <a:r>
              <a:rPr lang="hr-HR" dirty="0" err="1">
                <a:latin typeface="Trebuchet MS"/>
              </a:rPr>
              <a:t>sferaExpress</a:t>
            </a:r>
            <a:r>
              <a:rPr lang="hr-HR" dirty="0">
                <a:latin typeface="Trebuchet MS"/>
              </a:rPr>
              <a:t> - </a:t>
            </a:r>
            <a:r>
              <a:rPr lang="hr-HR" dirty="0"/>
              <a:t>digitalni sustav udžbenika Školske knjige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Digibooks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IZZI</a:t>
            </a: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Matific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 err="1">
                <a:latin typeface="Trebuchet MS"/>
              </a:rPr>
              <a:t>mozaBook</a:t>
            </a:r>
            <a:r>
              <a:rPr lang="hr-HR" dirty="0">
                <a:latin typeface="Trebuchet MS"/>
              </a:rPr>
              <a:t>	</a:t>
            </a: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mozaik3D </a:t>
            </a:r>
            <a:r>
              <a:rPr lang="hr-HR" dirty="0" err="1">
                <a:latin typeface="Trebuchet MS"/>
              </a:rPr>
              <a:t>viewer</a:t>
            </a:r>
            <a:endParaRPr lang="hr-HR" dirty="0">
              <a:latin typeface="Trebuchet MS"/>
            </a:endParaRPr>
          </a:p>
          <a:p>
            <a:pPr marL="285750" indent="-285750">
              <a:buFont typeface="Arial"/>
              <a:buChar char="•"/>
            </a:pPr>
            <a:r>
              <a:rPr lang="hr-HR" dirty="0">
                <a:latin typeface="Trebuchet MS"/>
              </a:rPr>
              <a:t>Oxford </a:t>
            </a:r>
            <a:r>
              <a:rPr lang="hr-HR" dirty="0" err="1">
                <a:latin typeface="Trebuchet MS"/>
              </a:rPr>
              <a:t>Learner's</a:t>
            </a:r>
            <a:r>
              <a:rPr lang="hr-HR" dirty="0">
                <a:latin typeface="Trebuchet MS"/>
              </a:rPr>
              <a:t> Bookshelf	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2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74EAE-3457-4AA0-BB83-B23F2E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BCA972-3E71-4D25-9C69-F083C07C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00327-FF11-44B3-BE0B-F87617E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152351-6DEE-47E6-8D97-7C83C7E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9C29-5E1E-4009-9C3A-F857722B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29968-C802-4637-831D-BB13E8E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CE247-7D13-4AFB-BAD7-A813017F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1EB6C-7B0F-4814-B376-CA8F17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BAD49-AC09-4845-A94F-E8D9E61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0B5C3-6073-4CAC-BDAD-3591DE34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54F5D-2357-427C-97F3-E5B52E0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C72E30-0D51-425C-8058-09A3699F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5C6650-A751-48CA-8730-A335F07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ADD74A-0C24-4E11-8422-F546A98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836ED-153F-4469-B224-F533164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5A074-896D-4AF6-8DE4-11B27F9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E925F-7C11-4AA2-A267-A57C83CB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681EC6-193F-4E17-9E37-241C26B1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AF9248-8738-4160-A9CD-8C10E32A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E1BF7-76BC-4939-8D07-FB0F48E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30DA2-DCF9-4BE7-AE7E-A4F41C6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3500-C491-487A-A6A6-5F188AC4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FF835-7C23-4999-ADBD-7E7C318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629B83-EE2E-41AF-BFF7-10F7203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E02BA6-4362-4BD8-A9C1-D63A9614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0733A8-07B7-4F30-9920-916B6476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90FB5B-396C-483E-B122-A60B17ED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DCCB4C-F458-4BA0-BA51-9F5C8BC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48A98E-D13C-46AD-85E0-ECA09F96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675F0-30E7-4FA4-A089-642F904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3F913C-8E41-4826-8751-2320D6E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6B4939-DDE0-4C2C-9CE5-C5B3345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F8B10-3CB0-4F9E-9FA1-4D918956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5A950E-8DF5-4A0C-BBD0-BDD667E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5787D7-934B-4A6A-877D-3C2A163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C81C5B-2CBA-40AD-8AB5-21A0A69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F502-A51D-4DA5-A6DD-D9EC3F52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8E451-182D-4A4F-8763-C8FB68EE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0B6464-BED6-4FC1-8B46-FD2105FD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0DEA-48CA-43CB-8715-3CC2C72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240523-D662-491E-84FB-7E33C036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299020-4F97-49E2-8045-3A7054E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7854F-BFCC-45B7-9252-16D33F22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D78471-33B1-467D-A3C0-755C927E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A186B6-BE0F-4C1D-905F-75D6F2C0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A72E69-1C35-493E-A0B1-320A17E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681892-2C3C-4AE9-8E5D-91A76FC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8505A8-2447-4153-A235-4D4B0116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6D3FE-AE5D-481D-BF25-8B141852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6B49E9-CF5C-4F8B-8ED5-22128DD6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B519-FF1A-4226-8E06-AA682E2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E1088-216A-4049-A02E-95C2E86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F22F45-3B77-4EB7-A0CC-2F6E9A6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2B5305-8A0E-475F-A6EB-3314FAB7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25E79-EC2A-4852-A34F-054066DA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63C4A6-3708-46B3-82A7-2A7EA3C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CD9E13-0377-4B19-B251-D921C52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2C8DC-836D-4279-9F26-8A241E4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FE21EC-63E4-48F2-AB27-B0DB2AB9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ADE84E-282C-4D4F-8AC3-BDE22022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73F4A-F488-42F3-9D8A-BB881F047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B737E4-9123-40D2-8344-9B66DFCE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B55D5-3B62-486C-852F-DA131FC6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mozaweb.com/hr/mozaik3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ndrea.dimac@skole.hr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skolazazivot.hr/ucitelji/?fbclid=IwAR1nIl2tq0WDjumV5qLX1FXrQfXZZ_qJ91WS0qoYqQT5q2v47othWgorVlQ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CE3FB593-9FEC-4EC8-A15E-CF0C44C3D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6C4963F0-CAB3-412B-908E-97F035DCF7BD}"/>
              </a:ext>
            </a:extLst>
          </p:cNvPr>
          <p:cNvSpPr/>
          <p:nvPr/>
        </p:nvSpPr>
        <p:spPr>
          <a:xfrm>
            <a:off x="2426960" y="104237"/>
            <a:ext cx="7338060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000" b="1" dirty="0">
                <a:cs typeface="Calibri Light"/>
              </a:rPr>
              <a:t>Tablet računala -  Škola za život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000" b="1" dirty="0">
                <a:cs typeface="Calibri Light"/>
              </a:rPr>
              <a:t>2019./2020.</a:t>
            </a:r>
          </a:p>
        </p:txBody>
      </p:sp>
    </p:spTree>
    <p:extLst>
      <p:ext uri="{BB962C8B-B14F-4D97-AF65-F5344CB8AC3E}">
        <p14:creationId xmlns:p14="http://schemas.microsoft.com/office/powerpoint/2010/main" val="141754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FA370E-7A2D-403D-8BEC-BF3926E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331973"/>
            <a:ext cx="5462233" cy="386453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C0099"/>
                </a:solidFill>
              </a:rPr>
              <a:t>IZZI </a:t>
            </a:r>
          </a:p>
          <a:p>
            <a:pPr marL="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br>
              <a:rPr lang="en-US" sz="4000" dirty="0"/>
            </a:br>
            <a:r>
              <a:rPr lang="en-US" sz="4000" dirty="0"/>
              <a:t>Profil - </a:t>
            </a:r>
            <a:r>
              <a:rPr lang="en-US" sz="4000" dirty="0" err="1"/>
              <a:t>Klett</a:t>
            </a:r>
            <a:endParaRPr lang="en-US" sz="40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27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hr-HR" sz="4000" dirty="0" err="1">
                <a:solidFill>
                  <a:schemeClr val="accent5">
                    <a:lumMod val="75000"/>
                  </a:schemeClr>
                </a:solidFill>
              </a:rPr>
              <a:t>mozaBook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prezentacijski program za interaktivnu ploču</a:t>
            </a:r>
            <a:endParaRPr lang="en-US" sz="40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5F79CD-36A6-4D49-9EC1-2FD90B53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6" y="2127679"/>
            <a:ext cx="5584412" cy="42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500584-8ED1-4577-B879-5406F315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" y="2480453"/>
            <a:ext cx="6795370" cy="356756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mozaik3D viewer</a:t>
            </a:r>
          </a:p>
          <a:p>
            <a:pPr marL="0" indent="0" algn="ctr">
              <a:buNone/>
            </a:pPr>
            <a:r>
              <a:rPr lang="hr-HR" sz="4000" dirty="0"/>
              <a:t>M</a:t>
            </a:r>
            <a:r>
              <a:rPr lang="en-US" sz="4000" dirty="0" err="1"/>
              <a:t>ozaik</a:t>
            </a:r>
            <a:r>
              <a:rPr lang="en-US" sz="4000" dirty="0"/>
              <a:t> </a:t>
            </a:r>
            <a:r>
              <a:rPr lang="en-US" sz="4000" dirty="0" err="1"/>
              <a:t>digitalno</a:t>
            </a:r>
            <a:r>
              <a:rPr lang="en-US" sz="4000" dirty="0"/>
              <a:t> </a:t>
            </a:r>
            <a:r>
              <a:rPr lang="en-US" sz="4000" dirty="0" err="1"/>
              <a:t>obrazovanje</a:t>
            </a:r>
            <a:endParaRPr lang="en-US" sz="4000" dirty="0">
              <a:hlinkClick r:id="rId4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81227"/>
            <a:ext cx="6795370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upisu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tableta u MDM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sustav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instaliran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je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aplikacij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B7FD05-C656-47AE-B512-9F7F74A3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4454" b="10833"/>
          <a:stretch/>
        </p:blipFill>
        <p:spPr>
          <a:xfrm>
            <a:off x="903962" y="2392703"/>
            <a:ext cx="6561550" cy="374198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9900CC"/>
                </a:solidFill>
              </a:rPr>
              <a:t>Oxford </a:t>
            </a:r>
            <a:r>
              <a:rPr lang="hr-HR" sz="3600" dirty="0" err="1">
                <a:solidFill>
                  <a:srgbClr val="9900CC"/>
                </a:solidFill>
              </a:rPr>
              <a:t>Learner's</a:t>
            </a:r>
            <a:r>
              <a:rPr lang="hr-HR" sz="3600" dirty="0">
                <a:solidFill>
                  <a:srgbClr val="9900CC"/>
                </a:solidFill>
              </a:rPr>
              <a:t> Bookshelf</a:t>
            </a:r>
          </a:p>
          <a:p>
            <a:pPr marL="0" indent="0" algn="ctr">
              <a:buNone/>
            </a:pPr>
            <a:r>
              <a:rPr lang="en-US" sz="3600" dirty="0" err="1"/>
              <a:t>obrazovni</a:t>
            </a:r>
            <a:r>
              <a:rPr lang="en-US" sz="3600" dirty="0"/>
              <a:t> </a:t>
            </a:r>
            <a:r>
              <a:rPr lang="en-US" sz="3600" dirty="0" err="1"/>
              <a:t>digitalni</a:t>
            </a:r>
            <a:r>
              <a:rPr lang="en-US" sz="3600" dirty="0"/>
              <a:t> program za </a:t>
            </a:r>
            <a:r>
              <a:rPr lang="en-US" sz="3600" dirty="0" err="1"/>
              <a:t>učenje</a:t>
            </a:r>
            <a:r>
              <a:rPr lang="en-US" sz="3600" dirty="0"/>
              <a:t> </a:t>
            </a:r>
            <a:r>
              <a:rPr lang="hr-HR" sz="3600" dirty="0"/>
              <a:t>engleskog  jezika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172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1800" dirty="0"/>
          </a:p>
          <a:p>
            <a:pPr marL="0"/>
            <a:endParaRPr lang="en-US" sz="2400" dirty="0"/>
          </a:p>
          <a:p>
            <a:pPr marL="0" indent="0" algn="ctr">
              <a:buNone/>
            </a:pPr>
            <a:r>
              <a:rPr lang="hr-HR" sz="5400" dirty="0" err="1">
                <a:solidFill>
                  <a:schemeClr val="accent2"/>
                </a:solidFill>
              </a:rPr>
              <a:t>matific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digitalni program za učenje matematike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CF3B79-BBAD-4DB0-813B-116F6FBC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1" y="2127680"/>
            <a:ext cx="7257384" cy="4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pl-PL" sz="4000" dirty="0">
                <a:solidFill>
                  <a:srgbClr val="0070C0"/>
                </a:solidFill>
              </a:rPr>
              <a:t>TEAMS</a:t>
            </a:r>
          </a:p>
          <a:p>
            <a:pPr marL="0" indent="0" algn="ctr">
              <a:buNone/>
            </a:pPr>
            <a:r>
              <a:rPr lang="pl-PL" sz="4000" dirty="0"/>
              <a:t>Aplikacija za timski rad unutar sustava Office365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B7BB1D-48EA-4F62-8A46-59B8C2BC8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79" y="2258918"/>
            <a:ext cx="3904138" cy="390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9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Administrator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548" y="1690688"/>
            <a:ext cx="10389239" cy="470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povezuje sve učeničke tablete u </a:t>
            </a:r>
            <a:r>
              <a:rPr lang="hr-HR" b="1" dirty="0"/>
              <a:t>Mobile </a:t>
            </a:r>
            <a:r>
              <a:rPr lang="hr-HR" b="1" dirty="0" err="1"/>
              <a:t>Device</a:t>
            </a:r>
            <a:r>
              <a:rPr lang="hr-HR" b="1" dirty="0"/>
              <a:t> Management (MDM) sustav </a:t>
            </a:r>
            <a:r>
              <a:rPr lang="hr-HR" dirty="0"/>
              <a:t>koji upravlja radom svih tableta i služi za zaštitu učenika i njihovih prava za vrijeme korištenja tableta te pomoću kojeg se vrši instaliranje aplikacija na daljinu</a:t>
            </a:r>
          </a:p>
          <a:p>
            <a:r>
              <a:rPr lang="hr-HR" dirty="0"/>
              <a:t>osoba </a:t>
            </a:r>
            <a:r>
              <a:rPr lang="hr-HR" b="1" dirty="0"/>
              <a:t>zadužena za administriranje tableta u OŠ Legrad </a:t>
            </a:r>
            <a:r>
              <a:rPr lang="hr-HR" b="1" dirty="0">
                <a:sym typeface="Wingdings" panose="05000000000000000000" pitchFamily="2" charset="2"/>
              </a:rPr>
              <a:t> Andrea Dimač </a:t>
            </a:r>
          </a:p>
          <a:p>
            <a:r>
              <a:rPr lang="hr-HR" dirty="0">
                <a:sym typeface="Wingdings" panose="05000000000000000000" pitchFamily="2" charset="2"/>
              </a:rPr>
              <a:t>u</a:t>
            </a:r>
            <a:r>
              <a:rPr lang="hr-HR" dirty="0"/>
              <a:t> slučaju bilo kakvih nejasnoća ili poteškoća u vezi korištenja tableta </a:t>
            </a:r>
            <a:r>
              <a:rPr lang="hr-HR" b="1" dirty="0"/>
              <a:t>kontaktirajte administratora tableta  </a:t>
            </a:r>
            <a:r>
              <a:rPr lang="hr-HR" dirty="0"/>
              <a:t>ISKLJUČIVO putem e-maila: </a:t>
            </a:r>
            <a:r>
              <a:rPr lang="hr-HR" dirty="0">
                <a:hlinkClick r:id="rId2"/>
              </a:rPr>
              <a:t>andrea.dimac@skole.hr</a:t>
            </a:r>
            <a:r>
              <a:rPr lang="hr-HR" dirty="0"/>
              <a:t> navodeći u naslovu poruke tekst: „ZA ADMINISTRATORA TABLETA” u tijelu poruke detaljni opis problema te podatke korisnika tableta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F08E97-2BB7-44E1-9EDE-68F2743D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41" y="772415"/>
            <a:ext cx="4279578" cy="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0C51A8-9CA9-4E8D-9D8D-45341246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77B458-858F-4620-BF54-D5A36C7B09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http://skolazazivot.hr/ucitelji/?fbclid=IwAR1nIl2tq0WDjumV5qLX1FXrQfXZZ_qJ91WS0qoYqQT5q2v47othWgorVlQ</a:t>
            </a:r>
            <a:endParaRPr lang="hr-HR" dirty="0"/>
          </a:p>
          <a:p>
            <a:endParaRPr lang="hr-HR" dirty="0">
              <a:solidFill>
                <a:schemeClr val="tx2"/>
              </a:solidFill>
            </a:endParaRPr>
          </a:p>
          <a:p>
            <a:r>
              <a:rPr lang="en-US" dirty="0" err="1"/>
              <a:t>Vjera</a:t>
            </a:r>
            <a:r>
              <a:rPr lang="en-US" dirty="0"/>
              <a:t> </a:t>
            </a:r>
            <a:r>
              <a:rPr lang="en-US" dirty="0" err="1"/>
              <a:t>Barbir</a:t>
            </a:r>
            <a:r>
              <a:rPr lang="en-US" dirty="0"/>
              <a:t> </a:t>
            </a:r>
            <a:r>
              <a:rPr lang="en-US" dirty="0" err="1"/>
              <a:t>Alavanja</a:t>
            </a:r>
            <a:r>
              <a:rPr lang="en-US" dirty="0"/>
              <a:t>,</a:t>
            </a:r>
            <a:r>
              <a:rPr lang="hr-HR" dirty="0"/>
              <a:t> učiteljica matematike i informatike u OŠ dr. Ante Starčevića u Zagrebu</a:t>
            </a:r>
          </a:p>
          <a:p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4" name="Picture 2" descr="Creative Commons License">
            <a:extLst>
              <a:ext uri="{FF2B5EF4-FFF2-40B4-BE49-F238E27FC236}">
                <a16:creationId xmlns:a16="http://schemas.microsoft.com/office/drawing/2014/main" id="{23700E83-DA04-4B3C-81FC-C6D9A004C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0" y="5748519"/>
            <a:ext cx="1482434" cy="5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1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3C448F0F-E1D6-4421-AB45-F94EC6E9F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68844"/>
              </p:ext>
            </p:extLst>
          </p:nvPr>
        </p:nvGraphicFramePr>
        <p:xfrm>
          <a:off x="5093208" y="582930"/>
          <a:ext cx="6576822" cy="554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E1A6B48-C15E-4DC5-8326-C2877E1F1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1" y="101948"/>
            <a:ext cx="4615072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002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Postupci u slučaju gubitka ili oštećenja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59900"/>
            <a:ext cx="10763250" cy="4932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su u vlasništvu škole</a:t>
            </a:r>
          </a:p>
          <a:p>
            <a:pPr algn="just"/>
            <a:r>
              <a:rPr lang="hr-HR" b="1" dirty="0"/>
              <a:t>Garancija</a:t>
            </a:r>
            <a:r>
              <a:rPr lang="hr-HR" dirty="0"/>
              <a:t> (u trajanju od 24 mjeseca) i ostali uvjeti u vezi servisiranja opreme određuju se ugovorom o nabavi s dobavljačem</a:t>
            </a:r>
          </a:p>
          <a:p>
            <a:pPr algn="just"/>
            <a:r>
              <a:rPr lang="hr-HR" b="1" dirty="0"/>
              <a:t>Roditelji </a:t>
            </a:r>
            <a:r>
              <a:rPr lang="hr-HR" dirty="0"/>
              <a:t>prilikom preuzimanja tableta potpisuju </a:t>
            </a:r>
            <a:r>
              <a:rPr lang="hr-HR" b="1" dirty="0"/>
              <a:t>revers</a:t>
            </a:r>
            <a:r>
              <a:rPr lang="hr-HR" dirty="0"/>
              <a:t> kojim se obvezuju da će im dijete čuvati i odgovorno se odnositi prema dobivenom uređaju, te će ga uščuvanog vratiti na kraju nastavne godine ili po prestanku statusa učenika u našoj školi. </a:t>
            </a:r>
          </a:p>
          <a:p>
            <a:pPr algn="just"/>
            <a:r>
              <a:rPr lang="hr-HR" dirty="0"/>
              <a:t>U slučaju da uređaj bude uništen, oštećen ili izgubljen, roditelji se obvezuju nadoknaditi štetu koju Ravnatelj škole određuje ako oštećenja na tabletu nisu garancijom predviđena</a:t>
            </a:r>
          </a:p>
          <a:p>
            <a:r>
              <a:rPr lang="hr-HR" b="1" dirty="0"/>
              <a:t>Maloprodajna cijena </a:t>
            </a:r>
            <a:r>
              <a:rPr lang="hr-HR" dirty="0"/>
              <a:t>ovoga tableta (podatak dobiven u  računovodstvu škole) iznosi 1104,00 kuna</a:t>
            </a:r>
          </a:p>
        </p:txBody>
      </p:sp>
    </p:spTree>
    <p:extLst>
      <p:ext uri="{BB962C8B-B14F-4D97-AF65-F5344CB8AC3E}">
        <p14:creationId xmlns:p14="http://schemas.microsoft.com/office/powerpoint/2010/main" val="362930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934" y="617939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Sadržaj kutije: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BB79B-5B6C-4D6A-85EA-6CD17D30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dirty="0"/>
              <a:t>Tablet i zaštitni etui</a:t>
            </a:r>
          </a:p>
          <a:p>
            <a:r>
              <a:rPr lang="hr-HR" dirty="0"/>
              <a:t>Punjač</a:t>
            </a:r>
          </a:p>
          <a:p>
            <a:r>
              <a:rPr lang="hr-HR" dirty="0"/>
              <a:t>USB tip C kabel</a:t>
            </a:r>
          </a:p>
          <a:p>
            <a:r>
              <a:rPr lang="hr-HR" dirty="0"/>
              <a:t> Igla za otvaranje SIM utora</a:t>
            </a:r>
          </a:p>
          <a:p>
            <a:r>
              <a:rPr lang="hr-HR" dirty="0"/>
              <a:t>Upute za uporabu</a:t>
            </a:r>
          </a:p>
          <a:p>
            <a:r>
              <a:rPr lang="hr-HR" dirty="0"/>
              <a:t>Jamstveni list</a:t>
            </a:r>
          </a:p>
          <a:p>
            <a:pPr marL="457200" lvl="1" indent="0">
              <a:buNone/>
            </a:pPr>
            <a:r>
              <a:rPr lang="hr-HR" dirty="0"/>
              <a:t>*Napomena: kutija i sav sadržaj kutije mora biti vraćen prilikom vraćanja tableta!</a:t>
            </a:r>
            <a:endParaRPr lang="en-US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2093" r="53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9" y="309021"/>
            <a:ext cx="10515600" cy="1325563"/>
          </a:xfrm>
        </p:spPr>
        <p:txBody>
          <a:bodyPr/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tableta od fizičkih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91" y="1299005"/>
            <a:ext cx="10769142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dirty="0"/>
              <a:t>svaki tablet ima tvornički ugrađeni zaštitni preklopni etui</a:t>
            </a:r>
            <a:r>
              <a:rPr lang="hr-HR" b="1" dirty="0"/>
              <a:t> </a:t>
            </a:r>
            <a:r>
              <a:rPr lang="hr-HR" dirty="0"/>
              <a:t>koji</a:t>
            </a:r>
            <a:r>
              <a:rPr lang="hr-HR" b="1" dirty="0"/>
              <a:t> </a:t>
            </a:r>
            <a:r>
              <a:rPr lang="hr-HR" dirty="0"/>
              <a:t>dolazi u četiri boje s logotipa „Škola za život” koja osim </a:t>
            </a:r>
            <a:r>
              <a:rPr lang="hr-HR" b="1" dirty="0"/>
              <a:t>zaštite od pucanja </a:t>
            </a:r>
            <a:r>
              <a:rPr lang="hr-HR" dirty="0"/>
              <a:t>služi i kao </a:t>
            </a:r>
            <a:r>
              <a:rPr lang="hr-HR" b="1" dirty="0"/>
              <a:t>podesivo postolje </a:t>
            </a:r>
            <a:r>
              <a:rPr lang="hr-HR" b="1" dirty="0">
                <a:sym typeface="Wingdings" panose="05000000000000000000" pitchFamily="2" charset="2"/>
              </a:rPr>
              <a:t> Ne pokušavati skinuti etui !</a:t>
            </a: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u="sng" dirty="0"/>
              <a:t>Preporučujemo</a:t>
            </a:r>
            <a:r>
              <a:rPr lang="hr-HR" altLang="sr-Latn-RS" dirty="0"/>
              <a:t>: nabavite </a:t>
            </a:r>
            <a:r>
              <a:rPr lang="hr-HR" altLang="sr-Latn-RS" b="1" dirty="0"/>
              <a:t>futrolu (torbicu) za tablet </a:t>
            </a:r>
            <a:r>
              <a:rPr lang="hr-HR" altLang="sr-Latn-RS" dirty="0"/>
              <a:t>kako bi se još više smanjila mogućnost oštećenja tableta dok ga nose u školskoj torbi</a:t>
            </a:r>
            <a:endParaRPr lang="hr-HR" dirty="0"/>
          </a:p>
        </p:txBody>
      </p:sp>
      <p:pic>
        <p:nvPicPr>
          <p:cNvPr id="7" name="Slika 6" descr="Slika na kojoj se prikazuje na zatvorenom, stol, sjedenje, malo&#10;&#10;Opis je automatski generiran">
            <a:extLst>
              <a:ext uri="{FF2B5EF4-FFF2-40B4-BE49-F238E27FC236}">
                <a16:creationId xmlns:a16="http://schemas.microsoft.com/office/drawing/2014/main" id="{43AB1677-584A-48A1-B89D-C8E25F2E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98" y="2723018"/>
            <a:ext cx="10144528" cy="2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4742"/>
            <a:ext cx="5312484" cy="167660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zaslona od fizičkog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930" y="1852549"/>
            <a:ext cx="4837470" cy="4750132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b="1" dirty="0"/>
              <a:t>zaslon </a:t>
            </a:r>
            <a:r>
              <a:rPr lang="hr-HR" dirty="0"/>
              <a:t>je tvornički </a:t>
            </a:r>
            <a:r>
              <a:rPr lang="hr-HR" b="1" dirty="0"/>
              <a:t>zaštićen naljepnicom </a:t>
            </a:r>
            <a:r>
              <a:rPr lang="hr-HR" dirty="0"/>
              <a:t>koja ga štiti od ogrebotina (pazite, da je ne odlijepite prilikom skidanja zaštitne folije!)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PREPORUKA:</a:t>
            </a:r>
            <a:br>
              <a:rPr lang="hr-HR" dirty="0"/>
            </a:br>
            <a:r>
              <a:rPr lang="hr-HR" b="1" dirty="0"/>
              <a:t>kaljeno staklo </a:t>
            </a:r>
            <a:r>
              <a:rPr lang="hr-HR" dirty="0"/>
              <a:t>je kvalitetnija zaštita protiv grebanja i pucanja zaslona, koja čak štiti i od direktnog doticaja sa vodom. Ako želite, slobodno je postavite na zaslonu tableta!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C4D96-1964-4097-A378-4596E04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232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Zaključavanje uređaja</a:t>
            </a:r>
            <a:endParaRPr lang="hr-HR" altLang="sr-Latn-R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859" y="1571625"/>
            <a:ext cx="10512941" cy="4921250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>
                <a:highlight>
                  <a:srgbClr val="FFFF00"/>
                </a:highlight>
              </a:rPr>
              <a:t>Svaki tablet mora imati postavljeni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Primjena politike zaključavanja uređaja potrebna je za </a:t>
            </a:r>
            <a:r>
              <a:rPr lang="hr-HR" b="1" dirty="0"/>
              <a:t>osnovnu zaštitu uređaja</a:t>
            </a:r>
            <a:r>
              <a:rPr lang="hr-HR" dirty="0"/>
              <a:t>, ali i nužna za korištenje digitalnih certifikata na uređaju. </a:t>
            </a:r>
            <a:endParaRPr lang="hr-HR" altLang="sr-Latn-RS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Kada se uključuje tablet traži se da upišete PIN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Na svim tabletima postavljen je </a:t>
            </a:r>
            <a:r>
              <a:rPr lang="hr-HR" altLang="sr-Latn-RS" dirty="0">
                <a:highlight>
                  <a:srgbClr val="FFFF00"/>
                </a:highlight>
              </a:rPr>
              <a:t>početni PIN: 1234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može sam promijeniti svoj PIN u postavkama uređaja.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promjenu </a:t>
            </a:r>
            <a:r>
              <a:rPr lang="hr-HR" altLang="sr-Latn-RS" dirty="0" err="1"/>
              <a:t>PINa</a:t>
            </a:r>
            <a:r>
              <a:rPr lang="hr-HR" altLang="sr-Latn-RS" dirty="0"/>
              <a:t>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Sigurnost &gt; Zaključavanje zaslona &gt; Ponovni unos PIN-a 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Učenik koji </a:t>
            </a:r>
            <a:r>
              <a:rPr lang="hr-HR" b="1" dirty="0"/>
              <a:t>zaboravi PIN</a:t>
            </a:r>
            <a:r>
              <a:rPr lang="hr-HR" dirty="0"/>
              <a:t> treba kontaktirati administratora tableta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1D01CDE-EB12-4658-B727-1AF5F80A1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8966" y="175098"/>
            <a:ext cx="1955260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sz="5400" dirty="0">
                <a:latin typeface="Arial" panose="020B0604020202020204" pitchFamily="34" charset="0"/>
              </a:rPr>
              <a:t>Što učenik može, a što ne?</a:t>
            </a:r>
            <a:endParaRPr lang="hr-HR" altLang="sr-Latn-RS" sz="5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F54B6-E5A2-44D2-B73A-2F41F8E7F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855" y="2343297"/>
            <a:ext cx="1398251" cy="13868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3ACEE7-8FA2-4824-AB0F-88BF5F150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005" y="2343297"/>
            <a:ext cx="1367750" cy="13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38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5B4C98-4059-4F03-8463-73686F7C6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42" y="2395512"/>
            <a:ext cx="6795370" cy="3737452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e-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sferaExpress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> </a:t>
            </a:r>
            <a:r>
              <a:rPr lang="en-US" sz="4000" dirty="0" err="1"/>
              <a:t>Školske</a:t>
            </a:r>
            <a:r>
              <a:rPr lang="en-US" sz="4000" dirty="0"/>
              <a:t> </a:t>
            </a:r>
            <a:r>
              <a:rPr lang="en-US" sz="4000" dirty="0" err="1"/>
              <a:t>knjige</a:t>
            </a:r>
            <a:endParaRPr lang="en-US" sz="4000" dirty="0"/>
          </a:p>
          <a:p>
            <a:endParaRPr lang="en-US" sz="1800" dirty="0"/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0D5CC84B-2702-4503-AA7E-0DA48ABB2C9C}"/>
              </a:ext>
            </a:extLst>
          </p:cNvPr>
          <p:cNvSpPr txBox="1">
            <a:spLocks/>
          </p:cNvSpPr>
          <p:nvPr/>
        </p:nvSpPr>
        <p:spPr>
          <a:xfrm>
            <a:off x="684033" y="699408"/>
            <a:ext cx="6766560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Predinstalirane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aplikacije na tabletu</a:t>
            </a: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tableta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MDM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aplikacij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18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6F569-0BF5-45B3-96A0-317CF7A9C2D1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6c570e8d-7079-4bb6-a7be-5bd290c56ee3"/>
    <ds:schemaRef ds:uri="http://schemas.microsoft.com/office/2006/documentManagement/types"/>
    <ds:schemaRef ds:uri="d559c2da-56df-4bfe-ab38-dd24cbafdfd4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708</Words>
  <Application>Microsoft Office PowerPoint</Application>
  <PresentationFormat>Široki zaslon</PresentationFormat>
  <Paragraphs>137</Paragraphs>
  <Slides>17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Office Theme</vt:lpstr>
      <vt:lpstr>Tema sustava Office</vt:lpstr>
      <vt:lpstr>PowerPoint prezentacija</vt:lpstr>
      <vt:lpstr>PowerPoint prezentacija</vt:lpstr>
      <vt:lpstr>Postupci u slučaju gubitka ili oštećenja tableta</vt:lpstr>
      <vt:lpstr>Sadržaj kutije:</vt:lpstr>
      <vt:lpstr>Zaštita tableta od fizičkih oštećenja</vt:lpstr>
      <vt:lpstr>Zaštita zaslona od fizičkog oštećenja</vt:lpstr>
      <vt:lpstr>Zaključavanje uređaja</vt:lpstr>
      <vt:lpstr>Što učenik može, a što ne?</vt:lpstr>
      <vt:lpstr>PowerPoint prezentacija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Administrator tableta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Prezentaciju pripremila: Vjera Barbir Alavanja, učiteljica Matematike i Informatike OŠ dr. Ante Starčevića u Zagrebu</dc:title>
  <dc:creator>Vjera Barbir Alavanja</dc:creator>
  <cp:keywords>Škola_za_život;tablet;administrator_tableta</cp:keywords>
  <cp:lastModifiedBy>Andrea Dimač</cp:lastModifiedBy>
  <cp:revision>7</cp:revision>
  <dcterms:created xsi:type="dcterms:W3CDTF">2020-02-02T21:04:09Z</dcterms:created>
  <dcterms:modified xsi:type="dcterms:W3CDTF">2020-03-16T22:09:04Z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